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" charset="1" panose="020B0604020202020204"/>
      <p:regular r:id="rId19"/>
    </p:embeddedFont>
    <p:embeddedFont>
      <p:font typeface="Noto Sans" charset="1" panose="020B0502040504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29" Target="notesSlides/notesSlide10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1352320"/>
          </a:xfrm>
          <a:custGeom>
            <a:avLst/>
            <a:gdLst/>
            <a:ahLst/>
            <a:cxnLst/>
            <a:rect r="r" b="b" t="t" l="l"/>
            <a:pathLst>
              <a:path h="11352320" w="6858000">
                <a:moveTo>
                  <a:pt x="0" y="0"/>
                </a:moveTo>
                <a:lnTo>
                  <a:pt x="6858000" y="0"/>
                </a:lnTo>
                <a:lnTo>
                  <a:pt x="6858000" y="11352320"/>
                </a:lnTo>
                <a:lnTo>
                  <a:pt x="0" y="11352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77" t="0" r="-517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3024336"/>
            <a:ext cx="9445526" cy="1771947"/>
            <a:chOff x="0" y="0"/>
            <a:chExt cx="12594035" cy="23625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IndiaRide – Vehicle Rental System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50237" y="5221486"/>
            <a:ext cx="9445526" cy="876884"/>
            <a:chOff x="0" y="0"/>
            <a:chExt cx="12594035" cy="11691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94035" cy="1169179"/>
            </a:xfrm>
            <a:custGeom>
              <a:avLst/>
              <a:gdLst/>
              <a:ahLst/>
              <a:cxnLst/>
              <a:rect r="r" b="b" t="t" l="l"/>
              <a:pathLst>
                <a:path h="1169179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169179"/>
                  </a:lnTo>
                  <a:lnTo>
                    <a:pt x="0" y="1169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12594035" cy="12549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Presented by: Aditya Singh (RA2211030010034)</a:t>
              </a:r>
            </a:p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                          Priyanshu Singh (RA2211030010036)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3647926"/>
            <a:ext cx="8503295" cy="1132367"/>
            <a:chOff x="0" y="0"/>
            <a:chExt cx="11337727" cy="15098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37727" cy="1509823"/>
            </a:xfrm>
            <a:custGeom>
              <a:avLst/>
              <a:gdLst/>
              <a:ahLst/>
              <a:cxnLst/>
              <a:rect r="r" b="b" t="t" l="l"/>
              <a:pathLst>
                <a:path h="1509823" w="11337727">
                  <a:moveTo>
                    <a:pt x="0" y="0"/>
                  </a:moveTo>
                  <a:lnTo>
                    <a:pt x="11337727" y="0"/>
                  </a:lnTo>
                  <a:lnTo>
                    <a:pt x="11337727" y="1509823"/>
                  </a:lnTo>
                  <a:lnTo>
                    <a:pt x="0" y="15098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1337727" cy="15669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Thank You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2238" y="4959102"/>
            <a:ext cx="9445526" cy="453629"/>
            <a:chOff x="0" y="0"/>
            <a:chExt cx="12594035" cy="6048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We're proud of the IndiaRide project and its potential impact.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92238" y="5731669"/>
            <a:ext cx="9445526" cy="907256"/>
            <a:chOff x="0" y="0"/>
            <a:chExt cx="12594035" cy="12096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94035" cy="1209675"/>
            </a:xfrm>
            <a:custGeom>
              <a:avLst/>
              <a:gdLst/>
              <a:ahLst/>
              <a:cxnLst/>
              <a:rect r="r" b="b" t="t" l="l"/>
              <a:pathLst>
                <a:path h="120967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2594035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We welcome questions and discussions regarding our vision for future growth.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3047405"/>
            <a:ext cx="9160222" cy="885974"/>
            <a:chOff x="0" y="0"/>
            <a:chExt cx="12213630" cy="11812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13630" cy="1181298"/>
            </a:xfrm>
            <a:custGeom>
              <a:avLst/>
              <a:gdLst/>
              <a:ahLst/>
              <a:cxnLst/>
              <a:rect r="r" b="b" t="t" l="l"/>
              <a:pathLst>
                <a:path h="1181298" w="12213630">
                  <a:moveTo>
                    <a:pt x="0" y="0"/>
                  </a:moveTo>
                  <a:lnTo>
                    <a:pt x="12213630" y="0"/>
                  </a:lnTo>
                  <a:lnTo>
                    <a:pt x="1221363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213630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Introduction to IndiaRide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8" y="4642097"/>
            <a:ext cx="3544044" cy="442912"/>
            <a:chOff x="0" y="0"/>
            <a:chExt cx="4725392" cy="5905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What is IndiaRide?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5368529"/>
            <a:ext cx="7805886" cy="453629"/>
            <a:chOff x="0" y="0"/>
            <a:chExt cx="10407848" cy="6048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A web platform connecting vehicle owners with renters.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2238" y="6077247"/>
            <a:ext cx="7805886" cy="453629"/>
            <a:chOff x="0" y="0"/>
            <a:chExt cx="10407848" cy="6048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Seamless bookings, flexible rentals, secure transactions.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99401" y="4642097"/>
            <a:ext cx="3544044" cy="442912"/>
            <a:chOff x="0" y="0"/>
            <a:chExt cx="4725392" cy="5905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Why is it needed?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99401" y="5368529"/>
            <a:ext cx="7805886" cy="907256"/>
            <a:chOff x="0" y="0"/>
            <a:chExt cx="10407848" cy="12096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Traditional rental systems lack security, availability, and efficiency.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99401" y="6530876"/>
            <a:ext cx="7805886" cy="453629"/>
            <a:chOff x="0" y="0"/>
            <a:chExt cx="10407848" cy="6048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No unified system benefiting both renters and owners.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1978819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Agile Methodology Overview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2238" y="4494908"/>
            <a:ext cx="637878" cy="637878"/>
            <a:chOff x="0" y="0"/>
            <a:chExt cx="850503" cy="8505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1135" y="4601170"/>
            <a:ext cx="179934" cy="425351"/>
            <a:chOff x="0" y="0"/>
            <a:chExt cx="239912" cy="5671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9912" cy="567135"/>
            </a:xfrm>
            <a:custGeom>
              <a:avLst/>
              <a:gdLst/>
              <a:ahLst/>
              <a:cxnLst/>
              <a:rect r="r" b="b" t="t" l="l"/>
              <a:pathLst>
                <a:path h="567135" w="239912">
                  <a:moveTo>
                    <a:pt x="0" y="0"/>
                  </a:moveTo>
                  <a:lnTo>
                    <a:pt x="239912" y="0"/>
                  </a:lnTo>
                  <a:lnTo>
                    <a:pt x="239912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38100"/>
              <a:ext cx="239912" cy="52903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13632" y="4494908"/>
            <a:ext cx="3544044" cy="442912"/>
            <a:chOff x="0" y="0"/>
            <a:chExt cx="4725392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What is Agile?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13632" y="5107930"/>
            <a:ext cx="8524131" cy="907256"/>
            <a:chOff x="0" y="0"/>
            <a:chExt cx="11365508" cy="12096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365509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1136550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Iterative development approach focused on flexibility and collaboration.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92238" y="6617642"/>
            <a:ext cx="637878" cy="637878"/>
            <a:chOff x="0" y="0"/>
            <a:chExt cx="850503" cy="8505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178719" y="6723906"/>
            <a:ext cx="264914" cy="425351"/>
            <a:chOff x="0" y="0"/>
            <a:chExt cx="353218" cy="56713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53218" cy="567135"/>
            </a:xfrm>
            <a:custGeom>
              <a:avLst/>
              <a:gdLst/>
              <a:ahLst/>
              <a:cxnLst/>
              <a:rect r="r" b="b" t="t" l="l"/>
              <a:pathLst>
                <a:path h="567135" w="353218">
                  <a:moveTo>
                    <a:pt x="0" y="0"/>
                  </a:moveTo>
                  <a:lnTo>
                    <a:pt x="353218" y="0"/>
                  </a:lnTo>
                  <a:lnTo>
                    <a:pt x="353218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38100"/>
              <a:ext cx="353218" cy="52903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913632" y="6617642"/>
            <a:ext cx="4421684" cy="442912"/>
            <a:chOff x="0" y="0"/>
            <a:chExt cx="5895578" cy="5905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895579" cy="590550"/>
            </a:xfrm>
            <a:custGeom>
              <a:avLst/>
              <a:gdLst/>
              <a:ahLst/>
              <a:cxnLst/>
              <a:rect r="r" b="b" t="t" l="l"/>
              <a:pathLst>
                <a:path h="590550" w="5895579">
                  <a:moveTo>
                    <a:pt x="0" y="0"/>
                  </a:moveTo>
                  <a:lnTo>
                    <a:pt x="5895579" y="0"/>
                  </a:lnTo>
                  <a:lnTo>
                    <a:pt x="5895579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5895578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Why Agile for IndiaRide?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913632" y="7230665"/>
            <a:ext cx="8524131" cy="453629"/>
            <a:chOff x="0" y="0"/>
            <a:chExt cx="11365508" cy="60483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Enables quick adaptation to changing user needs.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913632" y="7854404"/>
            <a:ext cx="8524131" cy="453629"/>
            <a:chOff x="0" y="0"/>
            <a:chExt cx="11365508" cy="60483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Continuous improvements through sprint-based development.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9912" y="762000"/>
            <a:ext cx="9742885" cy="865882"/>
            <a:chOff x="0" y="0"/>
            <a:chExt cx="12990513" cy="11545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90513" cy="1154510"/>
            </a:xfrm>
            <a:custGeom>
              <a:avLst/>
              <a:gdLst/>
              <a:ahLst/>
              <a:cxnLst/>
              <a:rect r="r" b="b" t="t" l="l"/>
              <a:pathLst>
                <a:path h="1154510" w="12990513">
                  <a:moveTo>
                    <a:pt x="0" y="0"/>
                  </a:moveTo>
                  <a:lnTo>
                    <a:pt x="12990513" y="0"/>
                  </a:lnTo>
                  <a:lnTo>
                    <a:pt x="12990513" y="1154510"/>
                  </a:lnTo>
                  <a:lnTo>
                    <a:pt x="0" y="11545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990513" cy="121166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12"/>
                </a:lnSpc>
              </a:pPr>
              <a:r>
                <a:rPr lang="en-US" sz="5437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Agile Development Process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24950" y="2182118"/>
            <a:ext cx="38100" cy="7343626"/>
            <a:chOff x="0" y="0"/>
            <a:chExt cx="50800" cy="97915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800" cy="9791446"/>
            </a:xfrm>
            <a:custGeom>
              <a:avLst/>
              <a:gdLst/>
              <a:ahLst/>
              <a:cxnLst/>
              <a:rect r="r" b="b" t="t" l="l"/>
              <a:pathLst>
                <a:path h="9791446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9766046"/>
                  </a:lnTo>
                  <a:cubicBezTo>
                    <a:pt x="50800" y="9780015"/>
                    <a:pt x="39370" y="9791446"/>
                    <a:pt x="25400" y="9791446"/>
                  </a:cubicBezTo>
                  <a:cubicBezTo>
                    <a:pt x="11430" y="9791446"/>
                    <a:pt x="0" y="9780015"/>
                    <a:pt x="0" y="9766046"/>
                  </a:cubicBezTo>
                  <a:close/>
                </a:path>
              </a:pathLst>
            </a:custGeom>
            <a:solidFill>
              <a:srgbClr val="3F3F44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900466" y="2786360"/>
            <a:ext cx="969913" cy="38100"/>
            <a:chOff x="0" y="0"/>
            <a:chExt cx="1293217" cy="50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93241" cy="50800"/>
            </a:xfrm>
            <a:custGeom>
              <a:avLst/>
              <a:gdLst/>
              <a:ahLst/>
              <a:cxnLst/>
              <a:rect r="r" b="b" t="t" l="l"/>
              <a:pathLst>
                <a:path h="50800" w="1293241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7841" y="0"/>
                  </a:lnTo>
                  <a:cubicBezTo>
                    <a:pt x="1281811" y="0"/>
                    <a:pt x="1293241" y="11430"/>
                    <a:pt x="1293241" y="25400"/>
                  </a:cubicBezTo>
                  <a:cubicBezTo>
                    <a:pt x="1293241" y="39370"/>
                    <a:pt x="1281811" y="50800"/>
                    <a:pt x="12678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3F3F44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832280" y="2493764"/>
            <a:ext cx="623441" cy="623441"/>
            <a:chOff x="0" y="0"/>
            <a:chExt cx="831255" cy="8312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31215" cy="831215"/>
            </a:xfrm>
            <a:custGeom>
              <a:avLst/>
              <a:gdLst/>
              <a:ahLst/>
              <a:cxnLst/>
              <a:rect r="r" b="b" t="t" l="l"/>
              <a:pathLst>
                <a:path h="831215" w="831215">
                  <a:moveTo>
                    <a:pt x="0" y="55372"/>
                  </a:moveTo>
                  <a:cubicBezTo>
                    <a:pt x="0" y="24765"/>
                    <a:pt x="24765" y="0"/>
                    <a:pt x="55372" y="0"/>
                  </a:cubicBezTo>
                  <a:lnTo>
                    <a:pt x="775843" y="0"/>
                  </a:lnTo>
                  <a:cubicBezTo>
                    <a:pt x="806450" y="0"/>
                    <a:pt x="831215" y="24765"/>
                    <a:pt x="831215" y="55372"/>
                  </a:cubicBezTo>
                  <a:lnTo>
                    <a:pt x="831215" y="775843"/>
                  </a:lnTo>
                  <a:cubicBezTo>
                    <a:pt x="831215" y="806450"/>
                    <a:pt x="806450" y="831215"/>
                    <a:pt x="775843" y="831215"/>
                  </a:cubicBezTo>
                  <a:lnTo>
                    <a:pt x="55372" y="831215"/>
                  </a:lnTo>
                  <a:cubicBezTo>
                    <a:pt x="24765" y="831215"/>
                    <a:pt x="0" y="806450"/>
                    <a:pt x="0" y="775843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055969" y="2597646"/>
            <a:ext cx="175915" cy="415678"/>
            <a:chOff x="0" y="0"/>
            <a:chExt cx="234553" cy="5542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4553" cy="554237"/>
            </a:xfrm>
            <a:custGeom>
              <a:avLst/>
              <a:gdLst/>
              <a:ahLst/>
              <a:cxnLst/>
              <a:rect r="r" b="b" t="t" l="l"/>
              <a:pathLst>
                <a:path h="554237" w="234553">
                  <a:moveTo>
                    <a:pt x="0" y="0"/>
                  </a:moveTo>
                  <a:lnTo>
                    <a:pt x="234553" y="0"/>
                  </a:lnTo>
                  <a:lnTo>
                    <a:pt x="234553" y="554237"/>
                  </a:lnTo>
                  <a:lnTo>
                    <a:pt x="0" y="554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234553" cy="516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250"/>
                </a:lnSpc>
              </a:pPr>
              <a:r>
                <a:rPr lang="en-US" sz="32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155876" y="2459236"/>
            <a:ext cx="3463975" cy="433090"/>
            <a:chOff x="0" y="0"/>
            <a:chExt cx="4618633" cy="5774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618633" cy="577453"/>
            </a:xfrm>
            <a:custGeom>
              <a:avLst/>
              <a:gdLst/>
              <a:ahLst/>
              <a:cxnLst/>
              <a:rect r="r" b="b" t="t" l="l"/>
              <a:pathLst>
                <a:path h="577453" w="4618633">
                  <a:moveTo>
                    <a:pt x="0" y="0"/>
                  </a:moveTo>
                  <a:lnTo>
                    <a:pt x="4618633" y="0"/>
                  </a:lnTo>
                  <a:lnTo>
                    <a:pt x="4618633" y="577453"/>
                  </a:lnTo>
                  <a:lnTo>
                    <a:pt x="0" y="577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618633" cy="6060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374"/>
                </a:lnSpc>
              </a:pPr>
              <a:r>
                <a:rPr lang="en-US" sz="26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Sprint 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69912" y="3058566"/>
            <a:ext cx="6649939" cy="443359"/>
            <a:chOff x="0" y="0"/>
            <a:chExt cx="8866585" cy="59114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866585" cy="591145"/>
            </a:xfrm>
            <a:custGeom>
              <a:avLst/>
              <a:gdLst/>
              <a:ahLst/>
              <a:cxnLst/>
              <a:rect r="r" b="b" t="t" l="l"/>
              <a:pathLst>
                <a:path h="591145" w="8866585">
                  <a:moveTo>
                    <a:pt x="0" y="0"/>
                  </a:moveTo>
                  <a:lnTo>
                    <a:pt x="8866585" y="0"/>
                  </a:lnTo>
                  <a:lnTo>
                    <a:pt x="8866585" y="591145"/>
                  </a:lnTo>
                  <a:lnTo>
                    <a:pt x="0" y="5911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8866585" cy="6768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437"/>
                </a:lnSpc>
              </a:pPr>
              <a:r>
                <a:rPr lang="en-US" sz="2125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UI/UX design, database setup.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17620" y="4171950"/>
            <a:ext cx="969913" cy="38100"/>
            <a:chOff x="0" y="0"/>
            <a:chExt cx="1293217" cy="50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93241" cy="50800"/>
            </a:xfrm>
            <a:custGeom>
              <a:avLst/>
              <a:gdLst/>
              <a:ahLst/>
              <a:cxnLst/>
              <a:rect r="r" b="b" t="t" l="l"/>
              <a:pathLst>
                <a:path h="50800" w="1293241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7841" y="0"/>
                  </a:lnTo>
                  <a:cubicBezTo>
                    <a:pt x="1281811" y="0"/>
                    <a:pt x="1293241" y="11430"/>
                    <a:pt x="1293241" y="25400"/>
                  </a:cubicBezTo>
                  <a:cubicBezTo>
                    <a:pt x="1293241" y="39370"/>
                    <a:pt x="1281811" y="50800"/>
                    <a:pt x="12678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3F3F44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832280" y="3879354"/>
            <a:ext cx="623441" cy="623441"/>
            <a:chOff x="0" y="0"/>
            <a:chExt cx="831255" cy="83125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31215" cy="831215"/>
            </a:xfrm>
            <a:custGeom>
              <a:avLst/>
              <a:gdLst/>
              <a:ahLst/>
              <a:cxnLst/>
              <a:rect r="r" b="b" t="t" l="l"/>
              <a:pathLst>
                <a:path h="831215" w="831215">
                  <a:moveTo>
                    <a:pt x="0" y="55372"/>
                  </a:moveTo>
                  <a:cubicBezTo>
                    <a:pt x="0" y="24765"/>
                    <a:pt x="24765" y="0"/>
                    <a:pt x="55372" y="0"/>
                  </a:cubicBezTo>
                  <a:lnTo>
                    <a:pt x="775843" y="0"/>
                  </a:lnTo>
                  <a:cubicBezTo>
                    <a:pt x="806450" y="0"/>
                    <a:pt x="831215" y="24765"/>
                    <a:pt x="831215" y="55372"/>
                  </a:cubicBezTo>
                  <a:lnTo>
                    <a:pt x="831215" y="775843"/>
                  </a:lnTo>
                  <a:cubicBezTo>
                    <a:pt x="831215" y="806450"/>
                    <a:pt x="806450" y="831215"/>
                    <a:pt x="775843" y="831215"/>
                  </a:cubicBezTo>
                  <a:lnTo>
                    <a:pt x="55372" y="831215"/>
                  </a:lnTo>
                  <a:cubicBezTo>
                    <a:pt x="24765" y="831215"/>
                    <a:pt x="0" y="806450"/>
                    <a:pt x="0" y="775843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014445" y="3983236"/>
            <a:ext cx="258961" cy="415678"/>
            <a:chOff x="0" y="0"/>
            <a:chExt cx="345282" cy="55423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45282" cy="554237"/>
            </a:xfrm>
            <a:custGeom>
              <a:avLst/>
              <a:gdLst/>
              <a:ahLst/>
              <a:cxnLst/>
              <a:rect r="r" b="b" t="t" l="l"/>
              <a:pathLst>
                <a:path h="554237" w="345282">
                  <a:moveTo>
                    <a:pt x="0" y="0"/>
                  </a:moveTo>
                  <a:lnTo>
                    <a:pt x="345282" y="0"/>
                  </a:lnTo>
                  <a:lnTo>
                    <a:pt x="345282" y="554237"/>
                  </a:lnTo>
                  <a:lnTo>
                    <a:pt x="0" y="554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38100"/>
              <a:ext cx="345282" cy="516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250"/>
                </a:lnSpc>
              </a:pPr>
              <a:r>
                <a:rPr lang="en-US" sz="32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668149" y="3844826"/>
            <a:ext cx="3463975" cy="433090"/>
            <a:chOff x="0" y="0"/>
            <a:chExt cx="4618633" cy="57745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618633" cy="577453"/>
            </a:xfrm>
            <a:custGeom>
              <a:avLst/>
              <a:gdLst/>
              <a:ahLst/>
              <a:cxnLst/>
              <a:rect r="r" b="b" t="t" l="l"/>
              <a:pathLst>
                <a:path h="577453" w="4618633">
                  <a:moveTo>
                    <a:pt x="0" y="0"/>
                  </a:moveTo>
                  <a:lnTo>
                    <a:pt x="4618633" y="0"/>
                  </a:lnTo>
                  <a:lnTo>
                    <a:pt x="4618633" y="577453"/>
                  </a:lnTo>
                  <a:lnTo>
                    <a:pt x="0" y="577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4618633" cy="6060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Sprint 2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668149" y="4444156"/>
            <a:ext cx="6649939" cy="886718"/>
            <a:chOff x="0" y="0"/>
            <a:chExt cx="8866585" cy="118229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866585" cy="1182290"/>
            </a:xfrm>
            <a:custGeom>
              <a:avLst/>
              <a:gdLst/>
              <a:ahLst/>
              <a:cxnLst/>
              <a:rect r="r" b="b" t="t" l="l"/>
              <a:pathLst>
                <a:path h="1182290" w="8866585">
                  <a:moveTo>
                    <a:pt x="0" y="0"/>
                  </a:moveTo>
                  <a:lnTo>
                    <a:pt x="8866585" y="0"/>
                  </a:lnTo>
                  <a:lnTo>
                    <a:pt x="8866585" y="1182290"/>
                  </a:lnTo>
                  <a:lnTo>
                    <a:pt x="0" y="118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8866585" cy="12680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User authentication, vehicle listing, booking system.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900466" y="5418981"/>
            <a:ext cx="969913" cy="38100"/>
            <a:chOff x="0" y="0"/>
            <a:chExt cx="1293217" cy="50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293241" cy="50800"/>
            </a:xfrm>
            <a:custGeom>
              <a:avLst/>
              <a:gdLst/>
              <a:ahLst/>
              <a:cxnLst/>
              <a:rect r="r" b="b" t="t" l="l"/>
              <a:pathLst>
                <a:path h="50800" w="1293241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7841" y="0"/>
                  </a:lnTo>
                  <a:cubicBezTo>
                    <a:pt x="1281811" y="0"/>
                    <a:pt x="1293241" y="11430"/>
                    <a:pt x="1293241" y="25400"/>
                  </a:cubicBezTo>
                  <a:cubicBezTo>
                    <a:pt x="1293241" y="39370"/>
                    <a:pt x="1281811" y="50800"/>
                    <a:pt x="12678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3F3F44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8832280" y="5126385"/>
            <a:ext cx="623441" cy="623441"/>
            <a:chOff x="0" y="0"/>
            <a:chExt cx="831255" cy="83125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31215" cy="831215"/>
            </a:xfrm>
            <a:custGeom>
              <a:avLst/>
              <a:gdLst/>
              <a:ahLst/>
              <a:cxnLst/>
              <a:rect r="r" b="b" t="t" l="l"/>
              <a:pathLst>
                <a:path h="831215" w="831215">
                  <a:moveTo>
                    <a:pt x="0" y="55372"/>
                  </a:moveTo>
                  <a:cubicBezTo>
                    <a:pt x="0" y="24765"/>
                    <a:pt x="24765" y="0"/>
                    <a:pt x="55372" y="0"/>
                  </a:cubicBezTo>
                  <a:lnTo>
                    <a:pt x="775843" y="0"/>
                  </a:lnTo>
                  <a:cubicBezTo>
                    <a:pt x="806450" y="0"/>
                    <a:pt x="831215" y="24765"/>
                    <a:pt x="831215" y="55372"/>
                  </a:cubicBezTo>
                  <a:lnTo>
                    <a:pt x="831215" y="775843"/>
                  </a:lnTo>
                  <a:cubicBezTo>
                    <a:pt x="831215" y="806450"/>
                    <a:pt x="806450" y="831215"/>
                    <a:pt x="775843" y="831215"/>
                  </a:cubicBezTo>
                  <a:lnTo>
                    <a:pt x="55372" y="831215"/>
                  </a:lnTo>
                  <a:cubicBezTo>
                    <a:pt x="24765" y="831215"/>
                    <a:pt x="0" y="806450"/>
                    <a:pt x="0" y="775843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9015040" y="5230266"/>
            <a:ext cx="257770" cy="415678"/>
            <a:chOff x="0" y="0"/>
            <a:chExt cx="343693" cy="55423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43693" cy="554237"/>
            </a:xfrm>
            <a:custGeom>
              <a:avLst/>
              <a:gdLst/>
              <a:ahLst/>
              <a:cxnLst/>
              <a:rect r="r" b="b" t="t" l="l"/>
              <a:pathLst>
                <a:path h="554237" w="343693">
                  <a:moveTo>
                    <a:pt x="0" y="0"/>
                  </a:moveTo>
                  <a:lnTo>
                    <a:pt x="343693" y="0"/>
                  </a:lnTo>
                  <a:lnTo>
                    <a:pt x="343693" y="554237"/>
                  </a:lnTo>
                  <a:lnTo>
                    <a:pt x="0" y="554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38100"/>
              <a:ext cx="343693" cy="516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250"/>
                </a:lnSpc>
              </a:pPr>
              <a:r>
                <a:rPr lang="en-US" sz="32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4155876" y="5091856"/>
            <a:ext cx="3463975" cy="433090"/>
            <a:chOff x="0" y="0"/>
            <a:chExt cx="4618633" cy="577453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618633" cy="577453"/>
            </a:xfrm>
            <a:custGeom>
              <a:avLst/>
              <a:gdLst/>
              <a:ahLst/>
              <a:cxnLst/>
              <a:rect r="r" b="b" t="t" l="l"/>
              <a:pathLst>
                <a:path h="577453" w="4618633">
                  <a:moveTo>
                    <a:pt x="0" y="0"/>
                  </a:moveTo>
                  <a:lnTo>
                    <a:pt x="4618633" y="0"/>
                  </a:lnTo>
                  <a:lnTo>
                    <a:pt x="4618633" y="577453"/>
                  </a:lnTo>
                  <a:lnTo>
                    <a:pt x="0" y="577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28575"/>
              <a:ext cx="4618633" cy="6060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374"/>
                </a:lnSpc>
              </a:pPr>
              <a:r>
                <a:rPr lang="en-US" sz="26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Sprint 3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969912" y="5691188"/>
            <a:ext cx="6649939" cy="443359"/>
            <a:chOff x="0" y="0"/>
            <a:chExt cx="8866585" cy="591145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866585" cy="591145"/>
            </a:xfrm>
            <a:custGeom>
              <a:avLst/>
              <a:gdLst/>
              <a:ahLst/>
              <a:cxnLst/>
              <a:rect r="r" b="b" t="t" l="l"/>
              <a:pathLst>
                <a:path h="591145" w="8866585">
                  <a:moveTo>
                    <a:pt x="0" y="0"/>
                  </a:moveTo>
                  <a:lnTo>
                    <a:pt x="8866585" y="0"/>
                  </a:lnTo>
                  <a:lnTo>
                    <a:pt x="8866585" y="591145"/>
                  </a:lnTo>
                  <a:lnTo>
                    <a:pt x="0" y="5911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85725"/>
              <a:ext cx="8866585" cy="6768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437"/>
                </a:lnSpc>
              </a:pPr>
              <a:r>
                <a:rPr lang="en-US" sz="2125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Payment gateway integration, security verification.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9417620" y="6666011"/>
            <a:ext cx="969913" cy="38100"/>
            <a:chOff x="0" y="0"/>
            <a:chExt cx="1293217" cy="50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293241" cy="50800"/>
            </a:xfrm>
            <a:custGeom>
              <a:avLst/>
              <a:gdLst/>
              <a:ahLst/>
              <a:cxnLst/>
              <a:rect r="r" b="b" t="t" l="l"/>
              <a:pathLst>
                <a:path h="50800" w="1293241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7841" y="0"/>
                  </a:lnTo>
                  <a:cubicBezTo>
                    <a:pt x="1281811" y="0"/>
                    <a:pt x="1293241" y="11430"/>
                    <a:pt x="1293241" y="25400"/>
                  </a:cubicBezTo>
                  <a:cubicBezTo>
                    <a:pt x="1293241" y="39370"/>
                    <a:pt x="1281811" y="50800"/>
                    <a:pt x="12678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3F3F44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8832280" y="6373416"/>
            <a:ext cx="623441" cy="623441"/>
            <a:chOff x="0" y="0"/>
            <a:chExt cx="831255" cy="831255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31215" cy="831215"/>
            </a:xfrm>
            <a:custGeom>
              <a:avLst/>
              <a:gdLst/>
              <a:ahLst/>
              <a:cxnLst/>
              <a:rect r="r" b="b" t="t" l="l"/>
              <a:pathLst>
                <a:path h="831215" w="831215">
                  <a:moveTo>
                    <a:pt x="0" y="55372"/>
                  </a:moveTo>
                  <a:cubicBezTo>
                    <a:pt x="0" y="24765"/>
                    <a:pt x="24765" y="0"/>
                    <a:pt x="55372" y="0"/>
                  </a:cubicBezTo>
                  <a:lnTo>
                    <a:pt x="775843" y="0"/>
                  </a:lnTo>
                  <a:cubicBezTo>
                    <a:pt x="806450" y="0"/>
                    <a:pt x="831215" y="24765"/>
                    <a:pt x="831215" y="55372"/>
                  </a:cubicBezTo>
                  <a:lnTo>
                    <a:pt x="831215" y="775843"/>
                  </a:lnTo>
                  <a:cubicBezTo>
                    <a:pt x="831215" y="806450"/>
                    <a:pt x="806450" y="831215"/>
                    <a:pt x="775843" y="831215"/>
                  </a:cubicBezTo>
                  <a:lnTo>
                    <a:pt x="55372" y="831215"/>
                  </a:lnTo>
                  <a:cubicBezTo>
                    <a:pt x="24765" y="831215"/>
                    <a:pt x="0" y="806450"/>
                    <a:pt x="0" y="775843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9008492" y="6477297"/>
            <a:ext cx="271016" cy="415678"/>
            <a:chOff x="0" y="0"/>
            <a:chExt cx="361355" cy="554237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361355" cy="554237"/>
            </a:xfrm>
            <a:custGeom>
              <a:avLst/>
              <a:gdLst/>
              <a:ahLst/>
              <a:cxnLst/>
              <a:rect r="r" b="b" t="t" l="l"/>
              <a:pathLst>
                <a:path h="554237" w="361355">
                  <a:moveTo>
                    <a:pt x="0" y="0"/>
                  </a:moveTo>
                  <a:lnTo>
                    <a:pt x="361355" y="0"/>
                  </a:lnTo>
                  <a:lnTo>
                    <a:pt x="361355" y="554237"/>
                  </a:lnTo>
                  <a:lnTo>
                    <a:pt x="0" y="554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38100"/>
              <a:ext cx="361355" cy="516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250"/>
                </a:lnSpc>
              </a:pPr>
              <a:r>
                <a:rPr lang="en-US" sz="32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0668149" y="6338888"/>
            <a:ext cx="3463975" cy="433090"/>
            <a:chOff x="0" y="0"/>
            <a:chExt cx="4618633" cy="577453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4618633" cy="577453"/>
            </a:xfrm>
            <a:custGeom>
              <a:avLst/>
              <a:gdLst/>
              <a:ahLst/>
              <a:cxnLst/>
              <a:rect r="r" b="b" t="t" l="l"/>
              <a:pathLst>
                <a:path h="577453" w="4618633">
                  <a:moveTo>
                    <a:pt x="0" y="0"/>
                  </a:moveTo>
                  <a:lnTo>
                    <a:pt x="4618633" y="0"/>
                  </a:lnTo>
                  <a:lnTo>
                    <a:pt x="4618633" y="577453"/>
                  </a:lnTo>
                  <a:lnTo>
                    <a:pt x="0" y="577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28575"/>
              <a:ext cx="4618633" cy="6060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Sprint 4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0668149" y="6938219"/>
            <a:ext cx="6649939" cy="443359"/>
            <a:chOff x="0" y="0"/>
            <a:chExt cx="8866585" cy="591145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866585" cy="591145"/>
            </a:xfrm>
            <a:custGeom>
              <a:avLst/>
              <a:gdLst/>
              <a:ahLst/>
              <a:cxnLst/>
              <a:rect r="r" b="b" t="t" l="l"/>
              <a:pathLst>
                <a:path h="591145" w="8866585">
                  <a:moveTo>
                    <a:pt x="0" y="0"/>
                  </a:moveTo>
                  <a:lnTo>
                    <a:pt x="8866585" y="0"/>
                  </a:lnTo>
                  <a:lnTo>
                    <a:pt x="8866585" y="591145"/>
                  </a:lnTo>
                  <a:lnTo>
                    <a:pt x="0" y="5911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85725"/>
              <a:ext cx="8866585" cy="6768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Notifications, reviews, and ratings system.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7900466" y="7913042"/>
            <a:ext cx="969913" cy="38100"/>
            <a:chOff x="0" y="0"/>
            <a:chExt cx="1293217" cy="508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293241" cy="50800"/>
            </a:xfrm>
            <a:custGeom>
              <a:avLst/>
              <a:gdLst/>
              <a:ahLst/>
              <a:cxnLst/>
              <a:rect r="r" b="b" t="t" l="l"/>
              <a:pathLst>
                <a:path h="50800" w="1293241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7841" y="0"/>
                  </a:lnTo>
                  <a:cubicBezTo>
                    <a:pt x="1281811" y="0"/>
                    <a:pt x="1293241" y="11430"/>
                    <a:pt x="1293241" y="25400"/>
                  </a:cubicBezTo>
                  <a:cubicBezTo>
                    <a:pt x="1293241" y="39370"/>
                    <a:pt x="1281811" y="50800"/>
                    <a:pt x="12678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3F3F44"/>
            </a:solid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8832280" y="7620446"/>
            <a:ext cx="623441" cy="623441"/>
            <a:chOff x="0" y="0"/>
            <a:chExt cx="831255" cy="831255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31215" cy="831215"/>
            </a:xfrm>
            <a:custGeom>
              <a:avLst/>
              <a:gdLst/>
              <a:ahLst/>
              <a:cxnLst/>
              <a:rect r="r" b="b" t="t" l="l"/>
              <a:pathLst>
                <a:path h="831215" w="831215">
                  <a:moveTo>
                    <a:pt x="0" y="55372"/>
                  </a:moveTo>
                  <a:cubicBezTo>
                    <a:pt x="0" y="24765"/>
                    <a:pt x="24765" y="0"/>
                    <a:pt x="55372" y="0"/>
                  </a:cubicBezTo>
                  <a:lnTo>
                    <a:pt x="775843" y="0"/>
                  </a:lnTo>
                  <a:cubicBezTo>
                    <a:pt x="806450" y="0"/>
                    <a:pt x="831215" y="24765"/>
                    <a:pt x="831215" y="55372"/>
                  </a:cubicBezTo>
                  <a:lnTo>
                    <a:pt x="831215" y="775843"/>
                  </a:lnTo>
                  <a:cubicBezTo>
                    <a:pt x="831215" y="806450"/>
                    <a:pt x="806450" y="831215"/>
                    <a:pt x="775843" y="831215"/>
                  </a:cubicBezTo>
                  <a:lnTo>
                    <a:pt x="55372" y="831215"/>
                  </a:lnTo>
                  <a:cubicBezTo>
                    <a:pt x="24765" y="831215"/>
                    <a:pt x="0" y="806450"/>
                    <a:pt x="0" y="775843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66" id="66"/>
          <p:cNvGrpSpPr/>
          <p:nvPr/>
        </p:nvGrpSpPr>
        <p:grpSpPr>
          <a:xfrm rot="0">
            <a:off x="9013106" y="7724329"/>
            <a:ext cx="261789" cy="415678"/>
            <a:chOff x="0" y="0"/>
            <a:chExt cx="349052" cy="554237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349052" cy="554237"/>
            </a:xfrm>
            <a:custGeom>
              <a:avLst/>
              <a:gdLst/>
              <a:ahLst/>
              <a:cxnLst/>
              <a:rect r="r" b="b" t="t" l="l"/>
              <a:pathLst>
                <a:path h="554237" w="349052">
                  <a:moveTo>
                    <a:pt x="0" y="0"/>
                  </a:moveTo>
                  <a:lnTo>
                    <a:pt x="349052" y="0"/>
                  </a:lnTo>
                  <a:lnTo>
                    <a:pt x="349052" y="554237"/>
                  </a:lnTo>
                  <a:lnTo>
                    <a:pt x="0" y="554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38100"/>
              <a:ext cx="349052" cy="516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250"/>
                </a:lnSpc>
              </a:pPr>
              <a:r>
                <a:rPr lang="en-US" sz="32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5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4155876" y="7585919"/>
            <a:ext cx="3463975" cy="433090"/>
            <a:chOff x="0" y="0"/>
            <a:chExt cx="4618633" cy="577453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4618633" cy="577453"/>
            </a:xfrm>
            <a:custGeom>
              <a:avLst/>
              <a:gdLst/>
              <a:ahLst/>
              <a:cxnLst/>
              <a:rect r="r" b="b" t="t" l="l"/>
              <a:pathLst>
                <a:path h="577453" w="4618633">
                  <a:moveTo>
                    <a:pt x="0" y="0"/>
                  </a:moveTo>
                  <a:lnTo>
                    <a:pt x="4618633" y="0"/>
                  </a:lnTo>
                  <a:lnTo>
                    <a:pt x="4618633" y="577453"/>
                  </a:lnTo>
                  <a:lnTo>
                    <a:pt x="0" y="577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28575"/>
              <a:ext cx="4618633" cy="6060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374"/>
                </a:lnSpc>
              </a:pPr>
              <a:r>
                <a:rPr lang="en-US" sz="26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Sprint 5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969912" y="8185249"/>
            <a:ext cx="6649939" cy="443359"/>
            <a:chOff x="0" y="0"/>
            <a:chExt cx="8866585" cy="591145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8866585" cy="591145"/>
            </a:xfrm>
            <a:custGeom>
              <a:avLst/>
              <a:gdLst/>
              <a:ahLst/>
              <a:cxnLst/>
              <a:rect r="r" b="b" t="t" l="l"/>
              <a:pathLst>
                <a:path h="591145" w="8866585">
                  <a:moveTo>
                    <a:pt x="0" y="0"/>
                  </a:moveTo>
                  <a:lnTo>
                    <a:pt x="8866585" y="0"/>
                  </a:lnTo>
                  <a:lnTo>
                    <a:pt x="8866585" y="591145"/>
                  </a:lnTo>
                  <a:lnTo>
                    <a:pt x="0" y="5911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85725"/>
              <a:ext cx="8866585" cy="6768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437"/>
                </a:lnSpc>
              </a:pPr>
              <a:r>
                <a:rPr lang="en-US" sz="2125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Performance optimization and cloud deployment.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1815852"/>
            <a:ext cx="9445526" cy="1771947"/>
            <a:chOff x="0" y="0"/>
            <a:chExt cx="12594035" cy="23625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User Stories &amp; Requirements Gathering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50237" y="4013001"/>
            <a:ext cx="4581079" cy="2540942"/>
            <a:chOff x="0" y="0"/>
            <a:chExt cx="6108105" cy="33879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08192" cy="3387979"/>
            </a:xfrm>
            <a:custGeom>
              <a:avLst/>
              <a:gdLst/>
              <a:ahLst/>
              <a:cxnLst/>
              <a:rect r="r" b="b" t="t" l="l"/>
              <a:pathLst>
                <a:path h="3387979" w="610819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3331210"/>
                  </a:lnTo>
                  <a:cubicBezTo>
                    <a:pt x="6108192" y="3362579"/>
                    <a:pt x="6082792" y="3387979"/>
                    <a:pt x="6051423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133755" y="4296519"/>
            <a:ext cx="3544044" cy="442912"/>
            <a:chOff x="0" y="0"/>
            <a:chExt cx="4725392" cy="5905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Renter Story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133755" y="4909542"/>
            <a:ext cx="4014044" cy="1360885"/>
            <a:chOff x="0" y="0"/>
            <a:chExt cx="5352058" cy="18145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52058" cy="1814513"/>
            </a:xfrm>
            <a:custGeom>
              <a:avLst/>
              <a:gdLst/>
              <a:ahLst/>
              <a:cxnLst/>
              <a:rect r="r" b="b" t="t" l="l"/>
              <a:pathLst>
                <a:path h="1814513" w="5352058">
                  <a:moveTo>
                    <a:pt x="0" y="0"/>
                  </a:moveTo>
                  <a:lnTo>
                    <a:pt x="5352058" y="0"/>
                  </a:lnTo>
                  <a:lnTo>
                    <a:pt x="535205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5352058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Browse available vehicles near my location to make quick bookings.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714834" y="4013001"/>
            <a:ext cx="4581079" cy="2540942"/>
            <a:chOff x="0" y="0"/>
            <a:chExt cx="6108105" cy="338792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08192" cy="3387979"/>
            </a:xfrm>
            <a:custGeom>
              <a:avLst/>
              <a:gdLst/>
              <a:ahLst/>
              <a:cxnLst/>
              <a:rect r="r" b="b" t="t" l="l"/>
              <a:pathLst>
                <a:path h="3387979" w="610819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3331210"/>
                  </a:lnTo>
                  <a:cubicBezTo>
                    <a:pt x="6108192" y="3362579"/>
                    <a:pt x="6082792" y="3387979"/>
                    <a:pt x="6051423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2998351" y="4296519"/>
            <a:ext cx="3544044" cy="442912"/>
            <a:chOff x="0" y="0"/>
            <a:chExt cx="4725392" cy="5905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Owner Story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998351" y="4909542"/>
            <a:ext cx="4014044" cy="1360885"/>
            <a:chOff x="0" y="0"/>
            <a:chExt cx="5352058" cy="181451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352058" cy="1814513"/>
            </a:xfrm>
            <a:custGeom>
              <a:avLst/>
              <a:gdLst/>
              <a:ahLst/>
              <a:cxnLst/>
              <a:rect r="r" b="b" t="t" l="l"/>
              <a:pathLst>
                <a:path h="1814513" w="5352058">
                  <a:moveTo>
                    <a:pt x="0" y="0"/>
                  </a:moveTo>
                  <a:lnTo>
                    <a:pt x="5352058" y="0"/>
                  </a:lnTo>
                  <a:lnTo>
                    <a:pt x="535205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5352058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Secure system to verify renters before confirming bookings.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850237" y="6837461"/>
            <a:ext cx="9445526" cy="1633686"/>
            <a:chOff x="0" y="0"/>
            <a:chExt cx="12594035" cy="217824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593955" cy="2178177"/>
            </a:xfrm>
            <a:custGeom>
              <a:avLst/>
              <a:gdLst/>
              <a:ahLst/>
              <a:cxnLst/>
              <a:rect r="r" b="b" t="t" l="l"/>
              <a:pathLst>
                <a:path h="2178177" w="1259395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2121535"/>
                  </a:lnTo>
                  <a:cubicBezTo>
                    <a:pt x="12593955" y="2152904"/>
                    <a:pt x="12568555" y="2178177"/>
                    <a:pt x="1253731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8133755" y="7120979"/>
            <a:ext cx="3544044" cy="442912"/>
            <a:chOff x="0" y="0"/>
            <a:chExt cx="4725392" cy="5905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Admin Story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133755" y="7734002"/>
            <a:ext cx="8878491" cy="453629"/>
            <a:chOff x="0" y="0"/>
            <a:chExt cx="11837988" cy="60483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837988" cy="604838"/>
            </a:xfrm>
            <a:custGeom>
              <a:avLst/>
              <a:gdLst/>
              <a:ahLst/>
              <a:cxnLst/>
              <a:rect r="r" b="b" t="t" l="l"/>
              <a:pathLst>
                <a:path h="604838" w="11837988">
                  <a:moveTo>
                    <a:pt x="0" y="0"/>
                  </a:moveTo>
                  <a:lnTo>
                    <a:pt x="11837988" y="0"/>
                  </a:lnTo>
                  <a:lnTo>
                    <a:pt x="118379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1183798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Monitor transactions to ensure fraud prevention.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3047405"/>
            <a:ext cx="14663440" cy="885974"/>
            <a:chOff x="0" y="0"/>
            <a:chExt cx="19551253" cy="11812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551253" cy="1181298"/>
            </a:xfrm>
            <a:custGeom>
              <a:avLst/>
              <a:gdLst/>
              <a:ahLst/>
              <a:cxnLst/>
              <a:rect r="r" b="b" t="t" l="l"/>
              <a:pathLst>
                <a:path h="1181298" w="19551253">
                  <a:moveTo>
                    <a:pt x="0" y="0"/>
                  </a:moveTo>
                  <a:lnTo>
                    <a:pt x="19551253" y="0"/>
                  </a:lnTo>
                  <a:lnTo>
                    <a:pt x="19551253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9551253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System Architecture &amp; Technology Stack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8" y="4642097"/>
            <a:ext cx="4923235" cy="442912"/>
            <a:chOff x="0" y="0"/>
            <a:chExt cx="6564313" cy="5905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64313" cy="590550"/>
            </a:xfrm>
            <a:custGeom>
              <a:avLst/>
              <a:gdLst/>
              <a:ahLst/>
              <a:cxnLst/>
              <a:rect r="r" b="b" t="t" l="l"/>
              <a:pathLst>
                <a:path h="590550" w="6564313">
                  <a:moveTo>
                    <a:pt x="0" y="0"/>
                  </a:moveTo>
                  <a:lnTo>
                    <a:pt x="6564313" y="0"/>
                  </a:lnTo>
                  <a:lnTo>
                    <a:pt x="656431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564313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Microservices Architecture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5368529"/>
            <a:ext cx="7805886" cy="453629"/>
            <a:chOff x="0" y="0"/>
            <a:chExt cx="10407848" cy="6048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Backend: Django, Frontend: HTML, CSS, JavaScript.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2238" y="6077247"/>
            <a:ext cx="7805886" cy="907256"/>
            <a:chOff x="0" y="0"/>
            <a:chExt cx="10407848" cy="12096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Database: PostgreSQL/MySQL &amp; MongoDB, Deployment: AWS/Azure with Docker &amp; Kubernetes.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99401" y="4642097"/>
            <a:ext cx="4238625" cy="442912"/>
            <a:chOff x="0" y="0"/>
            <a:chExt cx="5651500" cy="5905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651500" cy="590550"/>
            </a:xfrm>
            <a:custGeom>
              <a:avLst/>
              <a:gdLst/>
              <a:ahLst/>
              <a:cxnLst/>
              <a:rect r="r" b="b" t="t" l="l"/>
              <a:pathLst>
                <a:path h="590550" w="5651500">
                  <a:moveTo>
                    <a:pt x="0" y="0"/>
                  </a:moveTo>
                  <a:lnTo>
                    <a:pt x="5651500" y="0"/>
                  </a:lnTo>
                  <a:lnTo>
                    <a:pt x="565150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651500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Event-Driven Approach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99401" y="5368529"/>
            <a:ext cx="7805886" cy="907256"/>
            <a:chOff x="0" y="0"/>
            <a:chExt cx="10407848" cy="12096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Kafka/RabbitMQ for instant notifications and booking updates.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t="0" r="-1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2238" y="5310188"/>
            <a:ext cx="11846272" cy="885974"/>
            <a:chOff x="0" y="0"/>
            <a:chExt cx="15795030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795030" cy="1181298"/>
            </a:xfrm>
            <a:custGeom>
              <a:avLst/>
              <a:gdLst/>
              <a:ahLst/>
              <a:cxnLst/>
              <a:rect r="r" b="b" t="t" l="l"/>
              <a:pathLst>
                <a:path h="1181298" w="15795030">
                  <a:moveTo>
                    <a:pt x="0" y="0"/>
                  </a:moveTo>
                  <a:lnTo>
                    <a:pt x="15795030" y="0"/>
                  </a:lnTo>
                  <a:lnTo>
                    <a:pt x="1579503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5795030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Sprint Execution &amp; Collaboration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992238" y="6621364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92238" y="7613600"/>
            <a:ext cx="5150941" cy="907256"/>
            <a:chOff x="0" y="0"/>
            <a:chExt cx="6867922" cy="12096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67922" cy="1209675"/>
            </a:xfrm>
            <a:custGeom>
              <a:avLst/>
              <a:gdLst/>
              <a:ahLst/>
              <a:cxnLst/>
              <a:rect r="r" b="b" t="t" l="l"/>
              <a:pathLst>
                <a:path h="1209675" w="6867922">
                  <a:moveTo>
                    <a:pt x="0" y="0"/>
                  </a:moveTo>
                  <a:lnTo>
                    <a:pt x="6867922" y="0"/>
                  </a:lnTo>
                  <a:lnTo>
                    <a:pt x="686792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6867922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Daily Standups for progress updates and blockers.</a:t>
              </a:r>
            </a:p>
          </p:txBody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6568380" y="6621364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568380" y="7613600"/>
            <a:ext cx="5151090" cy="907256"/>
            <a:chOff x="0" y="0"/>
            <a:chExt cx="6868120" cy="12096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868120" cy="1209675"/>
            </a:xfrm>
            <a:custGeom>
              <a:avLst/>
              <a:gdLst/>
              <a:ahLst/>
              <a:cxnLst/>
              <a:rect r="r" b="b" t="t" l="l"/>
              <a:pathLst>
                <a:path h="1209675" w="6868120">
                  <a:moveTo>
                    <a:pt x="0" y="0"/>
                  </a:moveTo>
                  <a:lnTo>
                    <a:pt x="6868120" y="0"/>
                  </a:lnTo>
                  <a:lnTo>
                    <a:pt x="686812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686812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Sprint Reviews to showcase completed features for feedback.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12144672" y="6621364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144672" y="7613600"/>
            <a:ext cx="5150941" cy="907256"/>
            <a:chOff x="0" y="0"/>
            <a:chExt cx="6867922" cy="12096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867922" cy="1209675"/>
            </a:xfrm>
            <a:custGeom>
              <a:avLst/>
              <a:gdLst/>
              <a:ahLst/>
              <a:cxnLst/>
              <a:rect r="r" b="b" t="t" l="l"/>
              <a:pathLst>
                <a:path h="1209675" w="6867922">
                  <a:moveTo>
                    <a:pt x="0" y="0"/>
                  </a:moveTo>
                  <a:lnTo>
                    <a:pt x="6867922" y="0"/>
                  </a:lnTo>
                  <a:lnTo>
                    <a:pt x="686792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6867922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Retrospectives for reflecting on past sprints and continuous improvement.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2839343"/>
          </a:xfrm>
          <a:custGeom>
            <a:avLst/>
            <a:gdLst/>
            <a:ahLst/>
            <a:cxnLst/>
            <a:rect r="r" b="b" t="t" l="l"/>
            <a:pathLst>
              <a:path h="2839343" w="18288000">
                <a:moveTo>
                  <a:pt x="0" y="0"/>
                </a:moveTo>
                <a:lnTo>
                  <a:pt x="18288000" y="0"/>
                </a:lnTo>
                <a:lnTo>
                  <a:pt x="18288000" y="2839343"/>
                </a:lnTo>
                <a:lnTo>
                  <a:pt x="0" y="2839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" t="0" r="-15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94891" y="3646438"/>
            <a:ext cx="9101584" cy="709910"/>
            <a:chOff x="0" y="0"/>
            <a:chExt cx="12135445" cy="9465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35445" cy="946547"/>
            </a:xfrm>
            <a:custGeom>
              <a:avLst/>
              <a:gdLst/>
              <a:ahLst/>
              <a:cxnLst/>
              <a:rect r="r" b="b" t="t" l="l"/>
              <a:pathLst>
                <a:path h="946547" w="12135445">
                  <a:moveTo>
                    <a:pt x="0" y="0"/>
                  </a:moveTo>
                  <a:lnTo>
                    <a:pt x="12135445" y="0"/>
                  </a:lnTo>
                  <a:lnTo>
                    <a:pt x="12135445" y="946547"/>
                  </a:lnTo>
                  <a:lnTo>
                    <a:pt x="0" y="9465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135445" cy="9846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562"/>
                </a:lnSpc>
              </a:pPr>
              <a:r>
                <a:rPr lang="en-US" sz="4437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Challenges &amp; How Agile Helped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794891" y="4697016"/>
            <a:ext cx="4174480" cy="908596"/>
          </a:xfrm>
          <a:custGeom>
            <a:avLst/>
            <a:gdLst/>
            <a:ahLst/>
            <a:cxnLst/>
            <a:rect r="r" b="b" t="t" l="l"/>
            <a:pathLst>
              <a:path h="908596" w="4174480">
                <a:moveTo>
                  <a:pt x="0" y="0"/>
                </a:moveTo>
                <a:lnTo>
                  <a:pt x="4174480" y="0"/>
                </a:lnTo>
                <a:lnTo>
                  <a:pt x="4174480" y="908596"/>
                </a:lnTo>
                <a:lnTo>
                  <a:pt x="0" y="9085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5" t="0" r="-175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2003" y="5946279"/>
            <a:ext cx="2839343" cy="354955"/>
            <a:chOff x="0" y="0"/>
            <a:chExt cx="3785790" cy="4732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785790" cy="473273"/>
            </a:xfrm>
            <a:custGeom>
              <a:avLst/>
              <a:gdLst/>
              <a:ahLst/>
              <a:cxnLst/>
              <a:rect r="r" b="b" t="t" l="l"/>
              <a:pathLst>
                <a:path h="473273" w="3785790">
                  <a:moveTo>
                    <a:pt x="0" y="0"/>
                  </a:moveTo>
                  <a:lnTo>
                    <a:pt x="3785790" y="0"/>
                  </a:lnTo>
                  <a:lnTo>
                    <a:pt x="3785790" y="473273"/>
                  </a:lnTo>
                  <a:lnTo>
                    <a:pt x="0" y="473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3785790" cy="5018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21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Challenge 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2003" y="6437411"/>
            <a:ext cx="3720256" cy="726579"/>
            <a:chOff x="0" y="0"/>
            <a:chExt cx="4960342" cy="96877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960342" cy="968772"/>
            </a:xfrm>
            <a:custGeom>
              <a:avLst/>
              <a:gdLst/>
              <a:ahLst/>
              <a:cxnLst/>
              <a:rect r="r" b="b" t="t" l="l"/>
              <a:pathLst>
                <a:path h="968772" w="4960342">
                  <a:moveTo>
                    <a:pt x="0" y="0"/>
                  </a:moveTo>
                  <a:lnTo>
                    <a:pt x="4960342" y="0"/>
                  </a:lnTo>
                  <a:lnTo>
                    <a:pt x="4960342" y="968772"/>
                  </a:lnTo>
                  <a:lnTo>
                    <a:pt x="0" y="9687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4960342" cy="10354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Evolving user requirements and security concerns.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4969371" y="4697016"/>
            <a:ext cx="4174629" cy="908596"/>
          </a:xfrm>
          <a:custGeom>
            <a:avLst/>
            <a:gdLst/>
            <a:ahLst/>
            <a:cxnLst/>
            <a:rect r="r" b="b" t="t" l="l"/>
            <a:pathLst>
              <a:path h="908596" w="4174629">
                <a:moveTo>
                  <a:pt x="0" y="0"/>
                </a:moveTo>
                <a:lnTo>
                  <a:pt x="4174629" y="0"/>
                </a:lnTo>
                <a:lnTo>
                  <a:pt x="4174629" y="908596"/>
                </a:lnTo>
                <a:lnTo>
                  <a:pt x="0" y="9085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3" t="0" r="-173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5196482" y="5946279"/>
            <a:ext cx="2839343" cy="354955"/>
            <a:chOff x="0" y="0"/>
            <a:chExt cx="3785790" cy="47327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785790" cy="473273"/>
            </a:xfrm>
            <a:custGeom>
              <a:avLst/>
              <a:gdLst/>
              <a:ahLst/>
              <a:cxnLst/>
              <a:rect r="r" b="b" t="t" l="l"/>
              <a:pathLst>
                <a:path h="473273" w="3785790">
                  <a:moveTo>
                    <a:pt x="0" y="0"/>
                  </a:moveTo>
                  <a:lnTo>
                    <a:pt x="3785790" y="0"/>
                  </a:lnTo>
                  <a:lnTo>
                    <a:pt x="3785790" y="473273"/>
                  </a:lnTo>
                  <a:lnTo>
                    <a:pt x="0" y="473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3785790" cy="5018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21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Challenge 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196482" y="6437411"/>
            <a:ext cx="3720405" cy="726579"/>
            <a:chOff x="0" y="0"/>
            <a:chExt cx="4960540" cy="96877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960540" cy="968772"/>
            </a:xfrm>
            <a:custGeom>
              <a:avLst/>
              <a:gdLst/>
              <a:ahLst/>
              <a:cxnLst/>
              <a:rect r="r" b="b" t="t" l="l"/>
              <a:pathLst>
                <a:path h="968772" w="4960540">
                  <a:moveTo>
                    <a:pt x="0" y="0"/>
                  </a:moveTo>
                  <a:lnTo>
                    <a:pt x="4960540" y="0"/>
                  </a:lnTo>
                  <a:lnTo>
                    <a:pt x="4960540" y="968772"/>
                  </a:lnTo>
                  <a:lnTo>
                    <a:pt x="0" y="9687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4960540" cy="10354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Ensuring a scalable architecture for high demand.</a:t>
              </a:r>
            </a:p>
          </p:txBody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9144000" y="4697016"/>
            <a:ext cx="4174480" cy="908596"/>
          </a:xfrm>
          <a:custGeom>
            <a:avLst/>
            <a:gdLst/>
            <a:ahLst/>
            <a:cxnLst/>
            <a:rect r="r" b="b" t="t" l="l"/>
            <a:pathLst>
              <a:path h="908596" w="4174480">
                <a:moveTo>
                  <a:pt x="0" y="0"/>
                </a:moveTo>
                <a:lnTo>
                  <a:pt x="4174480" y="0"/>
                </a:lnTo>
                <a:lnTo>
                  <a:pt x="4174480" y="908596"/>
                </a:lnTo>
                <a:lnTo>
                  <a:pt x="0" y="9085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5" t="0" r="-175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9371111" y="5946279"/>
            <a:ext cx="2839342" cy="354955"/>
            <a:chOff x="0" y="0"/>
            <a:chExt cx="3785790" cy="47327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85790" cy="473273"/>
            </a:xfrm>
            <a:custGeom>
              <a:avLst/>
              <a:gdLst/>
              <a:ahLst/>
              <a:cxnLst/>
              <a:rect r="r" b="b" t="t" l="l"/>
              <a:pathLst>
                <a:path h="473273" w="3785790">
                  <a:moveTo>
                    <a:pt x="0" y="0"/>
                  </a:moveTo>
                  <a:lnTo>
                    <a:pt x="3785790" y="0"/>
                  </a:lnTo>
                  <a:lnTo>
                    <a:pt x="3785790" y="473273"/>
                  </a:lnTo>
                  <a:lnTo>
                    <a:pt x="0" y="473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3785790" cy="5018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21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Challenge 3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371111" y="6437411"/>
            <a:ext cx="3720256" cy="726579"/>
            <a:chOff x="0" y="0"/>
            <a:chExt cx="4960342" cy="96877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960342" cy="968772"/>
            </a:xfrm>
            <a:custGeom>
              <a:avLst/>
              <a:gdLst/>
              <a:ahLst/>
              <a:cxnLst/>
              <a:rect r="r" b="b" t="t" l="l"/>
              <a:pathLst>
                <a:path h="968772" w="4960342">
                  <a:moveTo>
                    <a:pt x="0" y="0"/>
                  </a:moveTo>
                  <a:lnTo>
                    <a:pt x="4960342" y="0"/>
                  </a:lnTo>
                  <a:lnTo>
                    <a:pt x="4960342" y="968772"/>
                  </a:lnTo>
                  <a:lnTo>
                    <a:pt x="0" y="9687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4960342" cy="10354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Managing payment integration and real-time booking without lag.</a:t>
              </a:r>
            </a:p>
          </p:txBody>
        </p:sp>
      </p:grpSp>
      <p:sp>
        <p:nvSpPr>
          <p:cNvPr name="Freeform 30" id="30" descr="preencoded.png"/>
          <p:cNvSpPr/>
          <p:nvPr/>
        </p:nvSpPr>
        <p:spPr>
          <a:xfrm flipH="false" flipV="false" rot="0">
            <a:off x="13318480" y="4697016"/>
            <a:ext cx="4174629" cy="908596"/>
          </a:xfrm>
          <a:custGeom>
            <a:avLst/>
            <a:gdLst/>
            <a:ahLst/>
            <a:cxnLst/>
            <a:rect r="r" b="b" t="t" l="l"/>
            <a:pathLst>
              <a:path h="908596" w="4174629">
                <a:moveTo>
                  <a:pt x="0" y="0"/>
                </a:moveTo>
                <a:lnTo>
                  <a:pt x="4174629" y="0"/>
                </a:lnTo>
                <a:lnTo>
                  <a:pt x="4174629" y="908596"/>
                </a:lnTo>
                <a:lnTo>
                  <a:pt x="0" y="9085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3" t="0" r="-173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3545591" y="5946279"/>
            <a:ext cx="2839342" cy="354955"/>
            <a:chOff x="0" y="0"/>
            <a:chExt cx="3785790" cy="47327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785790" cy="473273"/>
            </a:xfrm>
            <a:custGeom>
              <a:avLst/>
              <a:gdLst/>
              <a:ahLst/>
              <a:cxnLst/>
              <a:rect r="r" b="b" t="t" l="l"/>
              <a:pathLst>
                <a:path h="473273" w="3785790">
                  <a:moveTo>
                    <a:pt x="0" y="0"/>
                  </a:moveTo>
                  <a:lnTo>
                    <a:pt x="3785790" y="0"/>
                  </a:lnTo>
                  <a:lnTo>
                    <a:pt x="3785790" y="473273"/>
                  </a:lnTo>
                  <a:lnTo>
                    <a:pt x="0" y="473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3785790" cy="5018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21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Agile Solution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545591" y="6437411"/>
            <a:ext cx="3720405" cy="726579"/>
            <a:chOff x="0" y="0"/>
            <a:chExt cx="4960540" cy="96877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960540" cy="968772"/>
            </a:xfrm>
            <a:custGeom>
              <a:avLst/>
              <a:gdLst/>
              <a:ahLst/>
              <a:cxnLst/>
              <a:rect r="r" b="b" t="t" l="l"/>
              <a:pathLst>
                <a:path h="968772" w="4960540">
                  <a:moveTo>
                    <a:pt x="0" y="0"/>
                  </a:moveTo>
                  <a:lnTo>
                    <a:pt x="4960540" y="0"/>
                  </a:lnTo>
                  <a:lnTo>
                    <a:pt x="4960540" y="968772"/>
                  </a:lnTo>
                  <a:lnTo>
                    <a:pt x="0" y="9687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66675"/>
              <a:ext cx="4960540" cy="10354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Frequent iterations allowed feature adjustments based on feedback.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545591" y="7300169"/>
            <a:ext cx="3720405" cy="1089869"/>
            <a:chOff x="0" y="0"/>
            <a:chExt cx="4960540" cy="145315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960540" cy="1453158"/>
            </a:xfrm>
            <a:custGeom>
              <a:avLst/>
              <a:gdLst/>
              <a:ahLst/>
              <a:cxnLst/>
              <a:rect r="r" b="b" t="t" l="l"/>
              <a:pathLst>
                <a:path h="1453158" w="4960540">
                  <a:moveTo>
                    <a:pt x="0" y="0"/>
                  </a:moveTo>
                  <a:lnTo>
                    <a:pt x="4960540" y="0"/>
                  </a:lnTo>
                  <a:lnTo>
                    <a:pt x="4960540" y="1453158"/>
                  </a:lnTo>
                  <a:lnTo>
                    <a:pt x="0" y="14531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66675"/>
              <a:ext cx="4960540" cy="15198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Incremental development reduced risks and improved system stability.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3545591" y="8526215"/>
            <a:ext cx="3720405" cy="726579"/>
            <a:chOff x="0" y="0"/>
            <a:chExt cx="4960540" cy="96877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960540" cy="968772"/>
            </a:xfrm>
            <a:custGeom>
              <a:avLst/>
              <a:gdLst/>
              <a:ahLst/>
              <a:cxnLst/>
              <a:rect r="r" b="b" t="t" l="l"/>
              <a:pathLst>
                <a:path h="968772" w="4960540">
                  <a:moveTo>
                    <a:pt x="0" y="0"/>
                  </a:moveTo>
                  <a:lnTo>
                    <a:pt x="4960540" y="0"/>
                  </a:lnTo>
                  <a:lnTo>
                    <a:pt x="4960540" y="968772"/>
                  </a:lnTo>
                  <a:lnTo>
                    <a:pt x="0" y="9687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66675"/>
              <a:ext cx="4960540" cy="10354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Sprint retrospectives helped refine the process continuously.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57709" y="1627585"/>
            <a:ext cx="11538645" cy="855166"/>
            <a:chOff x="0" y="0"/>
            <a:chExt cx="15384860" cy="11402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384859" cy="1140222"/>
            </a:xfrm>
            <a:custGeom>
              <a:avLst/>
              <a:gdLst/>
              <a:ahLst/>
              <a:cxnLst/>
              <a:rect r="r" b="b" t="t" l="l"/>
              <a:pathLst>
                <a:path h="1140222" w="15384859">
                  <a:moveTo>
                    <a:pt x="0" y="0"/>
                  </a:moveTo>
                  <a:lnTo>
                    <a:pt x="15384859" y="0"/>
                  </a:lnTo>
                  <a:lnTo>
                    <a:pt x="15384859" y="1140222"/>
                  </a:lnTo>
                  <a:lnTo>
                    <a:pt x="0" y="1140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5384860" cy="11878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687"/>
                </a:lnSpc>
              </a:pPr>
              <a:r>
                <a:rPr lang="en-US" sz="5374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Final Deliverables &amp; Future Scope</a:t>
              </a:r>
            </a:p>
          </p:txBody>
        </p:sp>
      </p:grpSp>
      <p:sp>
        <p:nvSpPr>
          <p:cNvPr name="Freeform 8" id="8" descr="preencoded.png"/>
          <p:cNvSpPr/>
          <p:nvPr/>
        </p:nvSpPr>
        <p:spPr>
          <a:xfrm flipH="false" flipV="false" rot="0">
            <a:off x="3024634" y="3029991"/>
            <a:ext cx="4052144" cy="2780556"/>
          </a:xfrm>
          <a:custGeom>
            <a:avLst/>
            <a:gdLst/>
            <a:ahLst/>
            <a:cxnLst/>
            <a:rect r="r" b="b" t="t" l="l"/>
            <a:pathLst>
              <a:path h="2780556" w="4052144">
                <a:moveTo>
                  <a:pt x="0" y="0"/>
                </a:moveTo>
                <a:lnTo>
                  <a:pt x="4052143" y="0"/>
                </a:lnTo>
                <a:lnTo>
                  <a:pt x="4052143" y="2780557"/>
                </a:lnTo>
                <a:lnTo>
                  <a:pt x="0" y="27805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3" r="0" b="-63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978301" y="4522589"/>
            <a:ext cx="144810" cy="547093"/>
            <a:chOff x="0" y="0"/>
            <a:chExt cx="193080" cy="7294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080" cy="729457"/>
            </a:xfrm>
            <a:custGeom>
              <a:avLst/>
              <a:gdLst/>
              <a:ahLst/>
              <a:cxnLst/>
              <a:rect r="r" b="b" t="t" l="l"/>
              <a:pathLst>
                <a:path h="729457" w="193080">
                  <a:moveTo>
                    <a:pt x="0" y="0"/>
                  </a:moveTo>
                  <a:lnTo>
                    <a:pt x="193080" y="0"/>
                  </a:lnTo>
                  <a:lnTo>
                    <a:pt x="193080" y="729457"/>
                  </a:lnTo>
                  <a:lnTo>
                    <a:pt x="0" y="729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14300"/>
              <a:ext cx="193080" cy="843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250"/>
                </a:lnSpc>
              </a:pPr>
              <a:r>
                <a:rPr lang="en-US" sz="26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350324" y="3303537"/>
            <a:ext cx="3420516" cy="427435"/>
            <a:chOff x="0" y="0"/>
            <a:chExt cx="4560688" cy="5699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560688" cy="569913"/>
            </a:xfrm>
            <a:custGeom>
              <a:avLst/>
              <a:gdLst/>
              <a:ahLst/>
              <a:cxnLst/>
              <a:rect r="r" b="b" t="t" l="l"/>
              <a:pathLst>
                <a:path h="569913" w="4560688">
                  <a:moveTo>
                    <a:pt x="0" y="0"/>
                  </a:moveTo>
                  <a:lnTo>
                    <a:pt x="4560688" y="0"/>
                  </a:lnTo>
                  <a:lnTo>
                    <a:pt x="4560688" y="569913"/>
                  </a:lnTo>
                  <a:lnTo>
                    <a:pt x="0" y="569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560688" cy="5984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6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Current Status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350324" y="3895130"/>
            <a:ext cx="8005316" cy="437852"/>
            <a:chOff x="0" y="0"/>
            <a:chExt cx="10673755" cy="5838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673755" cy="583803"/>
            </a:xfrm>
            <a:custGeom>
              <a:avLst/>
              <a:gdLst/>
              <a:ahLst/>
              <a:cxnLst/>
              <a:rect r="r" b="b" t="t" l="l"/>
              <a:pathLst>
                <a:path h="583803" w="10673755">
                  <a:moveTo>
                    <a:pt x="0" y="0"/>
                  </a:moveTo>
                  <a:lnTo>
                    <a:pt x="10673755" y="0"/>
                  </a:lnTo>
                  <a:lnTo>
                    <a:pt x="10673755" y="583803"/>
                  </a:lnTo>
                  <a:lnTo>
                    <a:pt x="0" y="5838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0673755" cy="6695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Fully functional web application.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350324" y="4497140"/>
            <a:ext cx="8005316" cy="437852"/>
            <a:chOff x="0" y="0"/>
            <a:chExt cx="10673755" cy="5838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673755" cy="583803"/>
            </a:xfrm>
            <a:custGeom>
              <a:avLst/>
              <a:gdLst/>
              <a:ahLst/>
              <a:cxnLst/>
              <a:rect r="r" b="b" t="t" l="l"/>
              <a:pathLst>
                <a:path h="583803" w="10673755">
                  <a:moveTo>
                    <a:pt x="0" y="0"/>
                  </a:moveTo>
                  <a:lnTo>
                    <a:pt x="10673755" y="0"/>
                  </a:lnTo>
                  <a:lnTo>
                    <a:pt x="10673755" y="583803"/>
                  </a:lnTo>
                  <a:lnTo>
                    <a:pt x="0" y="5838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10673755" cy="6695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Scalable backend with microservices architecture.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350324" y="5099149"/>
            <a:ext cx="8005316" cy="437852"/>
            <a:chOff x="0" y="0"/>
            <a:chExt cx="10673755" cy="5838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673755" cy="583803"/>
            </a:xfrm>
            <a:custGeom>
              <a:avLst/>
              <a:gdLst/>
              <a:ahLst/>
              <a:cxnLst/>
              <a:rect r="r" b="b" t="t" l="l"/>
              <a:pathLst>
                <a:path h="583803" w="10673755">
                  <a:moveTo>
                    <a:pt x="0" y="0"/>
                  </a:moveTo>
                  <a:lnTo>
                    <a:pt x="10673755" y="0"/>
                  </a:lnTo>
                  <a:lnTo>
                    <a:pt x="10673755" y="583803"/>
                  </a:lnTo>
                  <a:lnTo>
                    <a:pt x="0" y="5838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10673755" cy="6695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Integrated authentication, notifications, and real-time tracking.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145090" y="5825579"/>
            <a:ext cx="10116890" cy="19050"/>
            <a:chOff x="0" y="0"/>
            <a:chExt cx="13489187" cy="25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489178" cy="25400"/>
            </a:xfrm>
            <a:custGeom>
              <a:avLst/>
              <a:gdLst/>
              <a:ahLst/>
              <a:cxnLst/>
              <a:rect r="r" b="b" t="t" l="l"/>
              <a:pathLst>
                <a:path h="25400" w="13489178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3476478" y="0"/>
                  </a:lnTo>
                  <a:cubicBezTo>
                    <a:pt x="13483464" y="0"/>
                    <a:pt x="13489178" y="5715"/>
                    <a:pt x="13489178" y="12700"/>
                  </a:cubicBezTo>
                  <a:cubicBezTo>
                    <a:pt x="13489178" y="19685"/>
                    <a:pt x="13483464" y="25400"/>
                    <a:pt x="1347647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3F3F44"/>
            </a:solidFill>
          </p:spPr>
        </p:sp>
      </p:grpSp>
      <p:sp>
        <p:nvSpPr>
          <p:cNvPr name="Freeform 26" id="26" descr="preencoded.png"/>
          <p:cNvSpPr/>
          <p:nvPr/>
        </p:nvSpPr>
        <p:spPr>
          <a:xfrm flipH="false" flipV="false" rot="0">
            <a:off x="998636" y="5878860"/>
            <a:ext cx="8104286" cy="2780556"/>
          </a:xfrm>
          <a:custGeom>
            <a:avLst/>
            <a:gdLst/>
            <a:ahLst/>
            <a:cxnLst/>
            <a:rect r="r" b="b" t="t" l="l"/>
            <a:pathLst>
              <a:path h="2780556" w="8104286">
                <a:moveTo>
                  <a:pt x="0" y="0"/>
                </a:moveTo>
                <a:lnTo>
                  <a:pt x="8104286" y="0"/>
                </a:lnTo>
                <a:lnTo>
                  <a:pt x="8104286" y="2780556"/>
                </a:lnTo>
                <a:lnTo>
                  <a:pt x="0" y="27805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" r="0" b="-4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4944219" y="6995517"/>
            <a:ext cx="213121" cy="547092"/>
            <a:chOff x="0" y="0"/>
            <a:chExt cx="284162" cy="72945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84162" cy="729457"/>
            </a:xfrm>
            <a:custGeom>
              <a:avLst/>
              <a:gdLst/>
              <a:ahLst/>
              <a:cxnLst/>
              <a:rect r="r" b="b" t="t" l="l"/>
              <a:pathLst>
                <a:path h="729457" w="284162">
                  <a:moveTo>
                    <a:pt x="0" y="0"/>
                  </a:moveTo>
                  <a:lnTo>
                    <a:pt x="284162" y="0"/>
                  </a:lnTo>
                  <a:lnTo>
                    <a:pt x="284162" y="729457"/>
                  </a:lnTo>
                  <a:lnTo>
                    <a:pt x="0" y="729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14300"/>
              <a:ext cx="284162" cy="843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250"/>
                </a:lnSpc>
              </a:pPr>
              <a:r>
                <a:rPr lang="en-US" sz="26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376470" y="6152406"/>
            <a:ext cx="3773091" cy="427435"/>
            <a:chOff x="0" y="0"/>
            <a:chExt cx="5030788" cy="5699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030788" cy="569913"/>
            </a:xfrm>
            <a:custGeom>
              <a:avLst/>
              <a:gdLst/>
              <a:ahLst/>
              <a:cxnLst/>
              <a:rect r="r" b="b" t="t" l="l"/>
              <a:pathLst>
                <a:path h="569913" w="5030788">
                  <a:moveTo>
                    <a:pt x="0" y="0"/>
                  </a:moveTo>
                  <a:lnTo>
                    <a:pt x="5030788" y="0"/>
                  </a:lnTo>
                  <a:lnTo>
                    <a:pt x="5030788" y="569913"/>
                  </a:lnTo>
                  <a:lnTo>
                    <a:pt x="0" y="569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5030788" cy="5984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6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Future Enhancements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376470" y="6743997"/>
            <a:ext cx="7667327" cy="437853"/>
            <a:chOff x="0" y="0"/>
            <a:chExt cx="10223103" cy="58380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223103" cy="583803"/>
            </a:xfrm>
            <a:custGeom>
              <a:avLst/>
              <a:gdLst/>
              <a:ahLst/>
              <a:cxnLst/>
              <a:rect r="r" b="b" t="t" l="l"/>
              <a:pathLst>
                <a:path h="583803" w="10223103">
                  <a:moveTo>
                    <a:pt x="0" y="0"/>
                  </a:moveTo>
                  <a:lnTo>
                    <a:pt x="10223103" y="0"/>
                  </a:lnTo>
                  <a:lnTo>
                    <a:pt x="10223103" y="583803"/>
                  </a:lnTo>
                  <a:lnTo>
                    <a:pt x="0" y="5838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10223103" cy="6695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AI-driven dynamic pricing and demand forecasting.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376470" y="7346007"/>
            <a:ext cx="7667327" cy="437853"/>
            <a:chOff x="0" y="0"/>
            <a:chExt cx="10223103" cy="58380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223103" cy="583803"/>
            </a:xfrm>
            <a:custGeom>
              <a:avLst/>
              <a:gdLst/>
              <a:ahLst/>
              <a:cxnLst/>
              <a:rect r="r" b="b" t="t" l="l"/>
              <a:pathLst>
                <a:path h="583803" w="10223103">
                  <a:moveTo>
                    <a:pt x="0" y="0"/>
                  </a:moveTo>
                  <a:lnTo>
                    <a:pt x="10223103" y="0"/>
                  </a:lnTo>
                  <a:lnTo>
                    <a:pt x="10223103" y="583803"/>
                  </a:lnTo>
                  <a:lnTo>
                    <a:pt x="0" y="5838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85725"/>
              <a:ext cx="10223103" cy="6695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Expansion to EV rentals and sustainable mobility solutions.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376470" y="7948017"/>
            <a:ext cx="7667327" cy="437852"/>
            <a:chOff x="0" y="0"/>
            <a:chExt cx="10223103" cy="58380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223103" cy="583803"/>
            </a:xfrm>
            <a:custGeom>
              <a:avLst/>
              <a:gdLst/>
              <a:ahLst/>
              <a:cxnLst/>
              <a:rect r="r" b="b" t="t" l="l"/>
              <a:pathLst>
                <a:path h="583803" w="10223103">
                  <a:moveTo>
                    <a:pt x="0" y="0"/>
                  </a:moveTo>
                  <a:lnTo>
                    <a:pt x="10223103" y="0"/>
                  </a:lnTo>
                  <a:lnTo>
                    <a:pt x="10223103" y="583803"/>
                  </a:lnTo>
                  <a:lnTo>
                    <a:pt x="0" y="5838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85725"/>
              <a:ext cx="10223103" cy="6695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Development of a mobile app for seamless rentals on the go.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DAGfvaq_Imk</dc:identifier>
  <dcterms:modified xsi:type="dcterms:W3CDTF">2011-08-01T06:04:30Z</dcterms:modified>
  <cp:revision>1</cp:revision>
  <dc:title>IndiaRide-Vehicle-Rental-System.pptx</dc:title>
</cp:coreProperties>
</file>